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6327"/>
  </p:normalViewPr>
  <p:slideViewPr>
    <p:cSldViewPr snapToGrid="0" snapToObjects="1">
      <p:cViewPr varScale="1">
        <p:scale>
          <a:sx n="124" d="100"/>
          <a:sy n="124" d="100"/>
        </p:scale>
        <p:origin x="54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880" b="0" i="0" u="none" strike="noStrike" kern="1200" spc="0" baseline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</a:defRPr>
            </a:pPr>
            <a:r>
              <a:rPr lang="en-US" dirty="0"/>
              <a:t>Time to Read the “train” Fold</a:t>
            </a:r>
            <a:br>
              <a:rPr lang="en-US" dirty="0"/>
            </a:br>
            <a:r>
              <a:rPr lang="en-US" dirty="0"/>
              <a:t>of the CoNLL-2003 Corpus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880" b="0" i="0" u="none" strike="noStrike" kern="1200" spc="0" baseline="0">
              <a:solidFill>
                <a:schemeClr val="tx1"/>
              </a:solidFill>
              <a:latin typeface="IBM Plex Sans" panose="020B0503050203000203" pitchFamily="34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Time (sec)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-5.1576913564298592E-17"/>
                  <c:y val="-0.25152348354309284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1D01-AD42-A9F4-C9311AFEE110}"/>
                </c:ext>
              </c:extLst>
            </c:dLbl>
            <c:dLbl>
              <c:idx val="1"/>
              <c:layout>
                <c:manualLayout>
                  <c:x val="0"/>
                  <c:y val="-5.9136868901521353E-2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1D01-AD42-A9F4-C9311AFEE110}"/>
                </c:ext>
              </c:extLst>
            </c:dLbl>
            <c:dLbl>
              <c:idx val="2"/>
              <c:layout>
                <c:manualLayout>
                  <c:x val="0"/>
                  <c:y val="-4.2240277913368728E-2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1D01-AD42-A9F4-C9311AFEE110}"/>
                </c:ext>
              </c:extLst>
            </c:dLbl>
            <c:numFmt formatCode="General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400" b="0" i="0" u="none" strike="noStrike" kern="1200" baseline="0">
                    <a:solidFill>
                      <a:schemeClr val="tx1"/>
                    </a:solidFill>
                    <a:latin typeface="IBM Plex Sans" panose="020B0503050203000203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DocBin (spaCy)</c:v>
                </c:pt>
                <c:pt idx="1">
                  <c:v>CoNLL (nltk)</c:v>
                </c:pt>
                <c:pt idx="2">
                  <c:v>Parquet (Pandas)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47.7</c:v>
                </c:pt>
                <c:pt idx="1">
                  <c:v>3.59</c:v>
                </c:pt>
                <c:pt idx="2">
                  <c:v>0.06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D01-AD42-A9F4-C9311AFEE11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650316992"/>
        <c:axId val="650349872"/>
      </c:barChart>
      <c:catAx>
        <c:axId val="65031699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400" b="0" i="0" u="none" strike="noStrike" kern="1200" baseline="0">
                    <a:solidFill>
                      <a:schemeClr val="tx1"/>
                    </a:solidFill>
                    <a:latin typeface="IBM Plex Sans" panose="020B0503050203000203" pitchFamily="34" charset="0"/>
                    <a:ea typeface="+mn-ea"/>
                    <a:cs typeface="+mn-cs"/>
                  </a:defRPr>
                </a:pPr>
                <a:r>
                  <a:rPr lang="en-US" dirty="0"/>
                  <a:t>File Format and Reader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400" b="0" i="0" u="none" strike="noStrike" kern="1200" baseline="0">
                  <a:solidFill>
                    <a:schemeClr val="tx1"/>
                  </a:solidFill>
                  <a:latin typeface="IBM Plex Sans" panose="020B0503050203000203" pitchFamily="34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</a:defRPr>
            </a:pPr>
            <a:endParaRPr lang="en-US"/>
          </a:p>
        </c:txPr>
        <c:crossAx val="650349872"/>
        <c:crosses val="autoZero"/>
        <c:auto val="1"/>
        <c:lblAlgn val="ctr"/>
        <c:lblOffset val="100"/>
        <c:noMultiLvlLbl val="0"/>
      </c:catAx>
      <c:valAx>
        <c:axId val="6503498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400" b="0" i="0" u="none" strike="noStrike" kern="1200" baseline="0">
                    <a:solidFill>
                      <a:schemeClr val="tx1"/>
                    </a:solidFill>
                    <a:latin typeface="IBM Plex Sans" panose="020B0503050203000203" pitchFamily="34" charset="0"/>
                    <a:ea typeface="+mn-ea"/>
                    <a:cs typeface="+mn-cs"/>
                  </a:defRPr>
                </a:pPr>
                <a:r>
                  <a:rPr lang="en-US"/>
                  <a:t>Time (sec)</a:t>
                </a:r>
              </a:p>
              <a:p>
                <a:pPr>
                  <a:defRPr/>
                </a:pPr>
                <a:endParaRPr 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400" b="0" i="0" u="none" strike="noStrike" kern="1200" baseline="0">
                  <a:solidFill>
                    <a:schemeClr val="tx1"/>
                  </a:solidFill>
                  <a:latin typeface="IBM Plex Sans" panose="020B0503050203000203" pitchFamily="34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</a:defRPr>
            </a:pPr>
            <a:endParaRPr lang="en-US"/>
          </a:p>
        </c:txPr>
        <c:crossAx val="65031699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2400">
          <a:solidFill>
            <a:schemeClr val="tx1"/>
          </a:solidFill>
          <a:latin typeface="IBM Plex Sans" panose="020B0503050203000203" pitchFamily="34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4BC6CC-CFC7-5449-82BF-43EDEFBE8E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EEAC5A-8749-1E44-8030-6BE107CD01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38EAAD-B395-E64F-9CD1-BF9067431F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F779C-48DA-364B-918D-AD63704B9A1B}" type="datetimeFigureOut">
              <a:rPr lang="en-US" smtClean="0"/>
              <a:t>5/28/21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9F1FBC-02DF-024C-AEB9-49E244153D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9648BF-797D-A74C-88DF-3155D2547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1DF53-9F86-BF42-9977-FF76C8C2A4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591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656148-A76D-2F4F-A72C-3632A6665F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106AE3-290C-4045-BFC3-12345ED2F2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6B742B-2F79-384B-968A-0BF72F99F3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F779C-48DA-364B-918D-AD63704B9A1B}" type="datetimeFigureOut">
              <a:rPr lang="en-US" smtClean="0"/>
              <a:t>5/28/21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7D5BC8-68AB-6648-B220-EF26202A70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45694E-79BE-4F45-B8AA-92CD4AD21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1DF53-9F86-BF42-9977-FF76C8C2A4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4958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6BD3353-5F5C-B74A-8E5C-BE3591D7F6B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A3F07D-C0A1-634D-B629-302673BBDF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FF29DF-3BFF-5C46-BD65-5F75238580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F779C-48DA-364B-918D-AD63704B9A1B}" type="datetimeFigureOut">
              <a:rPr lang="en-US" smtClean="0"/>
              <a:t>5/28/21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AEDD3B-A99D-C54C-8353-CE4EAFD497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5DEFFD-5137-6B49-B11E-E09EB26E5A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1DF53-9F86-BF42-9977-FF76C8C2A4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5684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410883-40A3-D94E-BA28-E6D5FF8A92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D50669-EA8E-614B-843F-0CF5DDC17C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6CC736-8259-7045-9D62-EEB0ECF6BE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F779C-48DA-364B-918D-AD63704B9A1B}" type="datetimeFigureOut">
              <a:rPr lang="en-US" smtClean="0"/>
              <a:t>5/28/21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AC4F62-3749-FF48-AF98-355BF91D9A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F83805-3DF3-604D-9421-F2876B614C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1DF53-9F86-BF42-9977-FF76C8C2A4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4025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409364-31D8-8746-A279-10E25583FD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F2D935-ECA8-1344-9F59-AFF9194E67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C09D65-1AC2-FC40-A70F-0B4EDEB449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F779C-48DA-364B-918D-AD63704B9A1B}" type="datetimeFigureOut">
              <a:rPr lang="en-US" smtClean="0"/>
              <a:t>5/28/21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69BF04-7EAD-254A-85AA-FE4DFC57CF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1EA22C-1913-1148-BF87-CC0302139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1DF53-9F86-BF42-9977-FF76C8C2A4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5720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0D7A68-DC33-1749-A18A-907DC48A3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4DBC98-9D03-9342-9824-A07F2688D2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FD856E-347E-DE46-B6BA-A9FE06E9BE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CB38C0-4425-1C47-95F2-2F189E03EC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F779C-48DA-364B-918D-AD63704B9A1B}" type="datetimeFigureOut">
              <a:rPr lang="en-US" smtClean="0"/>
              <a:t>5/28/21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D53FCE-A228-214C-AD47-F1183075F1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65F3F0-5E07-A34F-8D8D-9E3B92F683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1DF53-9F86-BF42-9977-FF76C8C2A4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2628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8128F6-05C3-EE44-9586-E9D8CBFAD9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043080-755A-864E-87E7-229E8C50F7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D6D571-6A88-5C4D-9933-4D93C0866B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04674E-2BB4-E049-A2AA-0CA39F8F22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B67A69-F5EA-6144-8600-7F48257DB94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8058038-9960-C941-9708-ECA1E54075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F779C-48DA-364B-918D-AD63704B9A1B}" type="datetimeFigureOut">
              <a:rPr lang="en-US" smtClean="0"/>
              <a:t>5/28/21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5CECA87-4D18-3D40-8BC0-423FDDC11F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B4E5E0-69CA-2B45-B26F-C8324250C4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1DF53-9F86-BF42-9977-FF76C8C2A4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9093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79D6D5-82E1-EC43-BEEE-3E37AAF6FB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A211F7-2A3A-CB49-960D-6C51272C9A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F779C-48DA-364B-918D-AD63704B9A1B}" type="datetimeFigureOut">
              <a:rPr lang="en-US" smtClean="0"/>
              <a:t>5/28/21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E6B4121-F553-9641-A9EE-568A472389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F40386-1F38-1F47-AF24-4AC27D6D0F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1DF53-9F86-BF42-9977-FF76C8C2A4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0966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04E2FF-AA96-964A-82AA-117C5922A1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F779C-48DA-364B-918D-AD63704B9A1B}" type="datetimeFigureOut">
              <a:rPr lang="en-US" smtClean="0"/>
              <a:t>5/28/21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40BC177-12DB-6742-8E9D-29165A202E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BE781C-DEAD-0943-8972-4A88CBD7B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1DF53-9F86-BF42-9977-FF76C8C2A4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8567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28963-AA15-7C4B-A58B-2B84A98BC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3110D6-1AC9-AA4B-8AE6-C599976A44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457272-B1F7-9144-9419-34BD30A612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7A10AD-CCA1-8448-A365-3B4B484B07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F779C-48DA-364B-918D-AD63704B9A1B}" type="datetimeFigureOut">
              <a:rPr lang="en-US" smtClean="0"/>
              <a:t>5/28/21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EE46E8-6782-8E4F-A207-0D736E568A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B64A58-1FF6-9E4B-AA90-FEB72DB6F6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1DF53-9F86-BF42-9977-FF76C8C2A4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0773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186340-302D-5745-AE3D-BAA8E82C21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0404A9-9A03-8848-B042-CC041CF2AEA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E9CA37-0D96-4848-8273-54AB7690DC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046A0A-9A9D-214A-889F-E38858D278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F779C-48DA-364B-918D-AD63704B9A1B}" type="datetimeFigureOut">
              <a:rPr lang="en-US" smtClean="0"/>
              <a:t>5/28/21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3222E7-F3FB-6842-A8B1-52EC5A29FA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9C8828-00D4-4D4B-9B90-837C5942D4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81DF53-9F86-BF42-9977-FF76C8C2A4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41835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FF1FCEA-AF0A-CA49-A405-9CDAC6086C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6980B7-186F-D14D-9DA4-AF7BC65938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CE145C-3164-8747-BBE1-D2BD907CD9A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DF779C-48DA-364B-918D-AD63704B9A1B}" type="datetimeFigureOut">
              <a:rPr lang="en-US" smtClean="0"/>
              <a:t>5/28/21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B03A2E-2694-5D4B-8067-E7A3942AA5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4CD445-E905-4A4E-954F-53136C8E49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81DF53-9F86-BF42-9977-FF76C8C2A4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0669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EEFC378-C18E-9540-8142-331785A057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5742" y="859713"/>
            <a:ext cx="8700516" cy="5403126"/>
          </a:xfrm>
          <a:prstGeom prst="rect">
            <a:avLst/>
          </a:prstGeom>
        </p:spPr>
      </p:pic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770FEA99-9A4B-9642-A6F8-2F312D931B51}"/>
              </a:ext>
            </a:extLst>
          </p:cNvPr>
          <p:cNvSpPr/>
          <p:nvPr/>
        </p:nvSpPr>
        <p:spPr bwMode="auto">
          <a:xfrm>
            <a:off x="202059" y="332416"/>
            <a:ext cx="2609731" cy="1948447"/>
          </a:xfrm>
          <a:prstGeom prst="wedgeRoundRectCallout">
            <a:avLst>
              <a:gd name="adj1" fmla="val 45567"/>
              <a:gd name="adj2" fmla="val 62796"/>
              <a:gd name="adj3" fmla="val 16667"/>
            </a:avLst>
          </a:prstGeom>
          <a:solidFill>
            <a:schemeClr val="tx2"/>
          </a:solidFill>
          <a:ln w="19050">
            <a:noFill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3200" dirty="0" err="1">
                <a:solidFill>
                  <a:schemeClr val="bg1"/>
                </a:solidFill>
                <a:latin typeface="IBM Plex Sans" panose="020B0503050203000203" pitchFamily="34" charset="0"/>
              </a:rPr>
              <a:t>DataFrame</a:t>
            </a:r>
            <a:r>
              <a:rPr lang="en-US" sz="3200" dirty="0">
                <a:solidFill>
                  <a:schemeClr val="bg1"/>
                </a:solidFill>
                <a:latin typeface="IBM Plex Sans" panose="020B0503050203000203" pitchFamily="34" charset="0"/>
              </a:rPr>
              <a:t> of &lt;span, entity type&gt; pairs</a:t>
            </a:r>
            <a:endParaRPr kumimoji="0" lang="en-US" sz="320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01867CA1-1A75-E544-8EF8-5C93C2F2C07D}"/>
              </a:ext>
            </a:extLst>
          </p:cNvPr>
          <p:cNvSpPr/>
          <p:nvPr/>
        </p:nvSpPr>
        <p:spPr bwMode="auto">
          <a:xfrm>
            <a:off x="5049279" y="332416"/>
            <a:ext cx="3293337" cy="992950"/>
          </a:xfrm>
          <a:prstGeom prst="wedgeRoundRectCallout">
            <a:avLst>
              <a:gd name="adj1" fmla="val -33785"/>
              <a:gd name="adj2" fmla="val 123093"/>
              <a:gd name="adj3" fmla="val 16667"/>
            </a:avLst>
          </a:prstGeom>
          <a:solidFill>
            <a:schemeClr val="tx2"/>
          </a:solidFill>
          <a:ln w="19050">
            <a:noFill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800" dirty="0">
                <a:solidFill>
                  <a:schemeClr val="bg1"/>
                </a:solidFill>
                <a:latin typeface="IBM Plex Sans" panose="020B0503050203000203" pitchFamily="34" charset="0"/>
              </a:rPr>
              <a:t>Entity spans in document context</a:t>
            </a:r>
            <a:endParaRPr kumimoji="0" lang="en-US" sz="280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A5CB23A0-1235-5A4C-B49F-750FAD7DB068}"/>
              </a:ext>
            </a:extLst>
          </p:cNvPr>
          <p:cNvSpPr/>
          <p:nvPr/>
        </p:nvSpPr>
        <p:spPr bwMode="auto">
          <a:xfrm>
            <a:off x="9672944" y="472120"/>
            <a:ext cx="2316997" cy="1948447"/>
          </a:xfrm>
          <a:prstGeom prst="wedgeRoundRectCallout">
            <a:avLst>
              <a:gd name="adj1" fmla="val -53572"/>
              <a:gd name="adj2" fmla="val 67438"/>
              <a:gd name="adj3" fmla="val 16667"/>
            </a:avLst>
          </a:prstGeom>
          <a:solidFill>
            <a:schemeClr val="tx2"/>
          </a:solidFill>
          <a:ln w="19050">
            <a:noFill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3200" dirty="0" err="1">
                <a:solidFill>
                  <a:schemeClr val="bg1"/>
                </a:solidFill>
                <a:latin typeface="IBM Plex Sans" panose="020B0503050203000203" pitchFamily="34" charset="0"/>
              </a:rPr>
              <a:t>DataFrame</a:t>
            </a:r>
            <a:r>
              <a:rPr lang="en-US" sz="3200" dirty="0">
                <a:solidFill>
                  <a:schemeClr val="bg1"/>
                </a:solidFill>
                <a:latin typeface="IBM Plex Sans" panose="020B0503050203000203" pitchFamily="34" charset="0"/>
              </a:rPr>
              <a:t> of raw token labels</a:t>
            </a:r>
            <a:endParaRPr kumimoji="0" lang="en-US" sz="320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F22B3260-BAD2-704B-A87B-BC6AA6F29D14}"/>
              </a:ext>
            </a:extLst>
          </p:cNvPr>
          <p:cNvSpPr/>
          <p:nvPr/>
        </p:nvSpPr>
        <p:spPr bwMode="auto">
          <a:xfrm>
            <a:off x="6695947" y="5407455"/>
            <a:ext cx="2797374" cy="520733"/>
          </a:xfrm>
          <a:prstGeom prst="wedgeRoundRectCallout">
            <a:avLst>
              <a:gd name="adj1" fmla="val -89896"/>
              <a:gd name="adj2" fmla="val 12350"/>
              <a:gd name="adj3" fmla="val 16667"/>
            </a:avLst>
          </a:prstGeom>
          <a:solidFill>
            <a:schemeClr val="tx2"/>
          </a:solidFill>
          <a:ln w="19050">
            <a:noFill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800" dirty="0">
                <a:solidFill>
                  <a:schemeClr val="bg1"/>
                </a:solidFill>
                <a:latin typeface="IBM Plex Sans" panose="020B0503050203000203" pitchFamily="34" charset="0"/>
              </a:rPr>
              <a:t>Data entry pane</a:t>
            </a:r>
            <a:endParaRPr kumimoji="0" lang="en-US" sz="280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IBM Plex Sans" panose="020B050305020300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38073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EA117E88-1BFC-FB48-81EC-FDA2251B4D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426" y="411489"/>
            <a:ext cx="11629147" cy="4008104"/>
          </a:xfrm>
          <a:prstGeom prst="rect">
            <a:avLst/>
          </a:prstGeom>
        </p:spPr>
      </p:pic>
      <p:sp>
        <p:nvSpPr>
          <p:cNvPr id="2" name="Rounded Rectangular Callout 1">
            <a:extLst>
              <a:ext uri="{FF2B5EF4-FFF2-40B4-BE49-F238E27FC236}">
                <a16:creationId xmlns:a16="http://schemas.microsoft.com/office/drawing/2014/main" id="{431C30AD-4433-E043-A02F-C8C014A8D79B}"/>
              </a:ext>
            </a:extLst>
          </p:cNvPr>
          <p:cNvSpPr/>
          <p:nvPr/>
        </p:nvSpPr>
        <p:spPr bwMode="auto">
          <a:xfrm>
            <a:off x="197617" y="3323901"/>
            <a:ext cx="3672925" cy="1095692"/>
          </a:xfrm>
          <a:prstGeom prst="wedgeRoundRectCallout">
            <a:avLst>
              <a:gd name="adj1" fmla="val 5525"/>
              <a:gd name="adj2" fmla="val -74129"/>
              <a:gd name="adj3" fmla="val 16667"/>
            </a:avLst>
          </a:prstGeom>
          <a:solidFill>
            <a:schemeClr val="tx2"/>
          </a:solidFill>
          <a:ln w="19050">
            <a:noFill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3200" dirty="0">
                <a:solidFill>
                  <a:schemeClr val="bg1"/>
                </a:solidFill>
                <a:latin typeface="IBM Plex Sans" panose="020B0503050203000203" pitchFamily="34" charset="0"/>
              </a:rPr>
              <a:t>Span of each token (</a:t>
            </a:r>
            <a:r>
              <a:rPr lang="en-US" sz="3200" dirty="0">
                <a:solidFill>
                  <a:schemeClr val="bg1"/>
                </a:solidFill>
                <a:latin typeface="IBM Plex Mono" panose="020B0509050203000203" pitchFamily="49" charset="77"/>
              </a:rPr>
              <a:t>span</a:t>
            </a:r>
            <a:r>
              <a:rPr lang="en-US" sz="3200" dirty="0">
                <a:solidFill>
                  <a:schemeClr val="bg1"/>
                </a:solidFill>
                <a:latin typeface="IBM Plex Sans" panose="020B0503050203000203" pitchFamily="34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IBM Plex Sans" panose="020B0503050203000203" pitchFamily="34" charset="0"/>
              </a:rPr>
              <a:t>dtype</a:t>
            </a:r>
            <a:r>
              <a:rPr lang="en-US" sz="3200" dirty="0">
                <a:solidFill>
                  <a:schemeClr val="bg1"/>
                </a:solidFill>
                <a:latin typeface="IBM Plex Sans" panose="020B0503050203000203" pitchFamily="34" charset="0"/>
              </a:rPr>
              <a:t>)</a:t>
            </a:r>
            <a:endParaRPr kumimoji="0" lang="en-US" sz="320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3" name="Rounded Rectangular Callout 2">
            <a:extLst>
              <a:ext uri="{FF2B5EF4-FFF2-40B4-BE49-F238E27FC236}">
                <a16:creationId xmlns:a16="http://schemas.microsoft.com/office/drawing/2014/main" id="{854624B6-A214-A84B-8C3C-ECD2E5416372}"/>
              </a:ext>
            </a:extLst>
          </p:cNvPr>
          <p:cNvSpPr/>
          <p:nvPr/>
        </p:nvSpPr>
        <p:spPr bwMode="auto">
          <a:xfrm>
            <a:off x="7436683" y="3048328"/>
            <a:ext cx="4001880" cy="1467274"/>
          </a:xfrm>
          <a:prstGeom prst="wedgeRoundRectCallout">
            <a:avLst>
              <a:gd name="adj1" fmla="val -39173"/>
              <a:gd name="adj2" fmla="val -82638"/>
              <a:gd name="adj3" fmla="val 16667"/>
            </a:avLst>
          </a:prstGeom>
          <a:solidFill>
            <a:schemeClr val="tx2"/>
          </a:solidFill>
          <a:ln w="19050">
            <a:noFill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32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IBM Plex Sans" panose="020B0503050203000203" pitchFamily="34" charset="0"/>
              </a:rPr>
              <a:t>BERT embedding at each token position (</a:t>
            </a:r>
            <a:r>
              <a:rPr kumimoji="0" lang="en-US" sz="32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IBM Plex Mono" panose="020B0509050203000203" pitchFamily="49" charset="77"/>
              </a:rPr>
              <a:t>tensor</a:t>
            </a:r>
            <a:r>
              <a:rPr kumimoji="0" lang="en-US" sz="32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IBM Plex Sans" panose="020B0503050203000203" pitchFamily="34" charset="0"/>
              </a:rPr>
              <a:t> </a:t>
            </a:r>
            <a:r>
              <a:rPr kumimoji="0" lang="en-US" sz="320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IBM Plex Sans" panose="020B0503050203000203" pitchFamily="34" charset="0"/>
              </a:rPr>
              <a:t>dtype</a:t>
            </a:r>
            <a:r>
              <a:rPr kumimoji="0" lang="en-US" sz="32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IBM Plex Sans" panose="020B0503050203000203" pitchFamily="34" charset="0"/>
              </a:rPr>
              <a:t>)</a:t>
            </a:r>
          </a:p>
        </p:txBody>
      </p:sp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2604CD77-BA19-0148-9114-80208667F5FD}"/>
              </a:ext>
            </a:extLst>
          </p:cNvPr>
          <p:cNvSpPr/>
          <p:nvPr/>
        </p:nvSpPr>
        <p:spPr bwMode="auto">
          <a:xfrm>
            <a:off x="4277325" y="3391422"/>
            <a:ext cx="2449151" cy="1095693"/>
          </a:xfrm>
          <a:prstGeom prst="wedgeRoundRectCallout">
            <a:avLst>
              <a:gd name="adj1" fmla="val 14197"/>
              <a:gd name="adj2" fmla="val -77830"/>
              <a:gd name="adj3" fmla="val 16667"/>
            </a:avLst>
          </a:prstGeom>
          <a:solidFill>
            <a:schemeClr val="tx2"/>
          </a:solidFill>
          <a:ln w="19050">
            <a:noFill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3200" dirty="0">
                <a:solidFill>
                  <a:schemeClr val="bg1"/>
                </a:solidFill>
                <a:latin typeface="IBM Plex Sans" panose="020B0503050203000203" pitchFamily="34" charset="0"/>
              </a:rPr>
              <a:t>Labels from corpus</a:t>
            </a:r>
            <a:endParaRPr kumimoji="0" lang="en-US" sz="320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IBM Plex Sans" panose="020B050305020300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87295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6A32C337-85FA-C148-B8C6-EA709B6847E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57238649"/>
              </p:ext>
            </p:extLst>
          </p:nvPr>
        </p:nvGraphicFramePr>
        <p:xfrm>
          <a:off x="1693797" y="619457"/>
          <a:ext cx="9028483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5776807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419</TotalTime>
  <Words>67</Words>
  <Application>Microsoft Macintosh PowerPoint</Application>
  <PresentationFormat>Widescreen</PresentationFormat>
  <Paragraphs>13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9" baseType="lpstr">
      <vt:lpstr>Arial</vt:lpstr>
      <vt:lpstr>Calibri</vt:lpstr>
      <vt:lpstr>Calibri Light</vt:lpstr>
      <vt:lpstr>IBM Plex Mono</vt:lpstr>
      <vt:lpstr>IBM Plex Sans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Frederick R Reiss</dc:creator>
  <cp:lastModifiedBy>Frederick R Reiss</cp:lastModifiedBy>
  <cp:revision>19</cp:revision>
  <dcterms:created xsi:type="dcterms:W3CDTF">2021-05-28T20:49:36Z</dcterms:created>
  <dcterms:modified xsi:type="dcterms:W3CDTF">2021-05-29T06:28:53Z</dcterms:modified>
</cp:coreProperties>
</file>